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1680210"/>
            <a:ext cx="4869180" cy="48691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084183"/>
            <a:ext cx="7415927" cy="30060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Introduction to 8-bit AVR Microcontrollers</a:t>
            </a:r>
            <a:endParaRPr lang="en-US" sz="6312" dirty="0"/>
          </a:p>
        </p:txBody>
      </p:sp>
      <p:sp>
        <p:nvSpPr>
          <p:cNvPr id="7" name="Text 3"/>
          <p:cNvSpPr/>
          <p:nvPr/>
        </p:nvSpPr>
        <p:spPr>
          <a:xfrm>
            <a:off x="6350437" y="4460558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AVR microcontrollers are a popular family of 8-bit processors used in a wide range of embedded systems and Arduino projects. These versatile chips offer a balance of performance, power efficiency, and ease of use, making them an excellent choice for hobbyists and professionals alike.</a:t>
            </a: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6350437" y="673191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057" y="6739533"/>
            <a:ext cx="379690" cy="3796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868716" y="6713458"/>
            <a:ext cx="2504242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 Swaraj Kumar</a:t>
            </a:r>
            <a:endParaRPr lang="en-US" sz="2430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74" y="2288262"/>
            <a:ext cx="4987052" cy="36530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85416" y="1162645"/>
            <a:ext cx="7745968" cy="11746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626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Why Use AVR Microcontrollers in Arduino?</a:t>
            </a:r>
            <a:endParaRPr lang="en-US" sz="3700" dirty="0"/>
          </a:p>
        </p:txBody>
      </p:sp>
      <p:sp>
        <p:nvSpPr>
          <p:cNvPr id="7" name="Shape 3"/>
          <p:cNvSpPr/>
          <p:nvPr/>
        </p:nvSpPr>
        <p:spPr>
          <a:xfrm>
            <a:off x="6185416" y="2861548"/>
            <a:ext cx="449342" cy="449342"/>
          </a:xfrm>
          <a:prstGeom prst="roundRect">
            <a:avLst>
              <a:gd name="adj" fmla="val 13335"/>
            </a:avLst>
          </a:prstGeom>
          <a:solidFill>
            <a:srgbClr val="1E1B4A"/>
          </a:solidFill>
          <a:ln/>
        </p:spPr>
      </p:sp>
      <p:sp>
        <p:nvSpPr>
          <p:cNvPr id="8" name="Text 4"/>
          <p:cNvSpPr/>
          <p:nvPr/>
        </p:nvSpPr>
        <p:spPr>
          <a:xfrm>
            <a:off x="6355080" y="2945249"/>
            <a:ext cx="110014" cy="2819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20"/>
              </a:lnSpc>
              <a:buNone/>
            </a:pPr>
            <a:r>
              <a:rPr lang="en-US" sz="222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220" dirty="0"/>
          </a:p>
        </p:txBody>
      </p:sp>
      <p:sp>
        <p:nvSpPr>
          <p:cNvPr id="9" name="Text 5"/>
          <p:cNvSpPr/>
          <p:nvPr/>
        </p:nvSpPr>
        <p:spPr>
          <a:xfrm>
            <a:off x="6834426" y="2861548"/>
            <a:ext cx="2349698" cy="293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3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Performance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834426" y="3275052"/>
            <a:ext cx="7096958" cy="319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6"/>
              </a:lnSpc>
              <a:buNone/>
            </a:pPr>
            <a:r>
              <a:rPr lang="en-US" sz="1573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AVRs offer a good balance of speed, power, and cost.</a:t>
            </a:r>
            <a:endParaRPr lang="en-US" sz="1573" dirty="0"/>
          </a:p>
        </p:txBody>
      </p:sp>
      <p:sp>
        <p:nvSpPr>
          <p:cNvPr id="11" name="Shape 7"/>
          <p:cNvSpPr/>
          <p:nvPr/>
        </p:nvSpPr>
        <p:spPr>
          <a:xfrm>
            <a:off x="6185416" y="4018955"/>
            <a:ext cx="449342" cy="449342"/>
          </a:xfrm>
          <a:prstGeom prst="roundRect">
            <a:avLst>
              <a:gd name="adj" fmla="val 13335"/>
            </a:avLst>
          </a:prstGeom>
          <a:solidFill>
            <a:srgbClr val="1E1B4A"/>
          </a:solidFill>
          <a:ln/>
        </p:spPr>
      </p:sp>
      <p:sp>
        <p:nvSpPr>
          <p:cNvPr id="12" name="Text 8"/>
          <p:cNvSpPr/>
          <p:nvPr/>
        </p:nvSpPr>
        <p:spPr>
          <a:xfrm>
            <a:off x="6322100" y="4102656"/>
            <a:ext cx="175974" cy="2819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20"/>
              </a:lnSpc>
              <a:buNone/>
            </a:pPr>
            <a:r>
              <a:rPr lang="en-US" sz="222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220" dirty="0"/>
          </a:p>
        </p:txBody>
      </p:sp>
      <p:sp>
        <p:nvSpPr>
          <p:cNvPr id="13" name="Text 9"/>
          <p:cNvSpPr/>
          <p:nvPr/>
        </p:nvSpPr>
        <p:spPr>
          <a:xfrm>
            <a:off x="6834426" y="4018955"/>
            <a:ext cx="2349698" cy="293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3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Versatility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6834426" y="4432459"/>
            <a:ext cx="7096958" cy="319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6"/>
              </a:lnSpc>
              <a:buNone/>
            </a:pPr>
            <a:r>
              <a:rPr lang="en-US" sz="1573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rich peripheral set enables a wide range of applications.</a:t>
            </a:r>
            <a:endParaRPr lang="en-US" sz="1573" dirty="0"/>
          </a:p>
        </p:txBody>
      </p:sp>
      <p:sp>
        <p:nvSpPr>
          <p:cNvPr id="15" name="Shape 11"/>
          <p:cNvSpPr/>
          <p:nvPr/>
        </p:nvSpPr>
        <p:spPr>
          <a:xfrm>
            <a:off x="6185416" y="5176361"/>
            <a:ext cx="449342" cy="449342"/>
          </a:xfrm>
          <a:prstGeom prst="roundRect">
            <a:avLst>
              <a:gd name="adj" fmla="val 13335"/>
            </a:avLst>
          </a:prstGeom>
          <a:solidFill>
            <a:srgbClr val="1E1B4A"/>
          </a:solidFill>
          <a:ln/>
        </p:spPr>
      </p:sp>
      <p:sp>
        <p:nvSpPr>
          <p:cNvPr id="16" name="Text 12"/>
          <p:cNvSpPr/>
          <p:nvPr/>
        </p:nvSpPr>
        <p:spPr>
          <a:xfrm>
            <a:off x="6319718" y="5260062"/>
            <a:ext cx="180737" cy="2819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20"/>
              </a:lnSpc>
              <a:buNone/>
            </a:pPr>
            <a:r>
              <a:rPr lang="en-US" sz="222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220" dirty="0"/>
          </a:p>
        </p:txBody>
      </p:sp>
      <p:sp>
        <p:nvSpPr>
          <p:cNvPr id="17" name="Text 13"/>
          <p:cNvSpPr/>
          <p:nvPr/>
        </p:nvSpPr>
        <p:spPr>
          <a:xfrm>
            <a:off x="6834426" y="5176361"/>
            <a:ext cx="2349698" cy="293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3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Ecosystem</a:t>
            </a:r>
            <a:endParaRPr lang="en-US" sz="1850" dirty="0"/>
          </a:p>
        </p:txBody>
      </p:sp>
      <p:sp>
        <p:nvSpPr>
          <p:cNvPr id="18" name="Text 14"/>
          <p:cNvSpPr/>
          <p:nvPr/>
        </p:nvSpPr>
        <p:spPr>
          <a:xfrm>
            <a:off x="6834426" y="5589865"/>
            <a:ext cx="7096958" cy="319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6"/>
              </a:lnSpc>
              <a:buNone/>
            </a:pPr>
            <a:r>
              <a:rPr lang="en-US" sz="1573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Arduino platform simplifies development and has a thriving community.</a:t>
            </a:r>
            <a:endParaRPr lang="en-US" sz="1573" dirty="0"/>
          </a:p>
        </p:txBody>
      </p:sp>
      <p:sp>
        <p:nvSpPr>
          <p:cNvPr id="19" name="Shape 15"/>
          <p:cNvSpPr/>
          <p:nvPr/>
        </p:nvSpPr>
        <p:spPr>
          <a:xfrm>
            <a:off x="6185416" y="6333768"/>
            <a:ext cx="449342" cy="449342"/>
          </a:xfrm>
          <a:prstGeom prst="roundRect">
            <a:avLst>
              <a:gd name="adj" fmla="val 13335"/>
            </a:avLst>
          </a:prstGeom>
          <a:solidFill>
            <a:srgbClr val="1E1B4A"/>
          </a:solidFill>
          <a:ln/>
        </p:spPr>
      </p:sp>
      <p:sp>
        <p:nvSpPr>
          <p:cNvPr id="20" name="Text 16"/>
          <p:cNvSpPr/>
          <p:nvPr/>
        </p:nvSpPr>
        <p:spPr>
          <a:xfrm>
            <a:off x="6309836" y="6417469"/>
            <a:ext cx="200501" cy="2819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20"/>
              </a:lnSpc>
              <a:buNone/>
            </a:pPr>
            <a:r>
              <a:rPr lang="en-US" sz="222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</a:t>
            </a:r>
            <a:endParaRPr lang="en-US" sz="2220" dirty="0"/>
          </a:p>
        </p:txBody>
      </p:sp>
      <p:sp>
        <p:nvSpPr>
          <p:cNvPr id="21" name="Text 17"/>
          <p:cNvSpPr/>
          <p:nvPr/>
        </p:nvSpPr>
        <p:spPr>
          <a:xfrm>
            <a:off x="6834426" y="6333768"/>
            <a:ext cx="2349698" cy="293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3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Accessibility</a:t>
            </a:r>
            <a:endParaRPr lang="en-US" sz="1850" dirty="0"/>
          </a:p>
        </p:txBody>
      </p:sp>
      <p:sp>
        <p:nvSpPr>
          <p:cNvPr id="22" name="Text 18"/>
          <p:cNvSpPr/>
          <p:nvPr/>
        </p:nvSpPr>
        <p:spPr>
          <a:xfrm>
            <a:off x="6834426" y="6747272"/>
            <a:ext cx="7096958" cy="319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6"/>
              </a:lnSpc>
              <a:buNone/>
            </a:pPr>
            <a:r>
              <a:rPr lang="en-US" sz="1573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Arduino makes AVR microcontrollers accessible to hobbyists and beginners.</a:t>
            </a:r>
            <a:endParaRPr lang="en-US" sz="1573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2071568"/>
            <a:ext cx="12692896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Overview of the AVR Microcontroller Family</a:t>
            </a:r>
            <a:endParaRPr lang="en-US" sz="4574" dirty="0"/>
          </a:p>
        </p:txBody>
      </p:sp>
      <p:sp>
        <p:nvSpPr>
          <p:cNvPr id="5" name="Text 3"/>
          <p:cNvSpPr/>
          <p:nvPr/>
        </p:nvSpPr>
        <p:spPr>
          <a:xfrm>
            <a:off x="968693" y="4140756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ATmega8</a:t>
            </a:r>
            <a:endParaRPr lang="en-US" sz="2287" dirty="0"/>
          </a:p>
        </p:txBody>
      </p:sp>
      <p:sp>
        <p:nvSpPr>
          <p:cNvPr id="6" name="Text 4"/>
          <p:cNvSpPr/>
          <p:nvPr/>
        </p:nvSpPr>
        <p:spPr>
          <a:xfrm>
            <a:off x="968693" y="4750713"/>
            <a:ext cx="382893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Entry-level AVR with 8KB flash, 1KB RAM, and 23 I/O pins.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407462" y="4140756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ATmega168/328</a:t>
            </a:r>
            <a:endParaRPr lang="en-US" sz="2287" dirty="0"/>
          </a:p>
        </p:txBody>
      </p:sp>
      <p:sp>
        <p:nvSpPr>
          <p:cNvPr id="8" name="Text 6"/>
          <p:cNvSpPr/>
          <p:nvPr/>
        </p:nvSpPr>
        <p:spPr>
          <a:xfrm>
            <a:off x="5407462" y="4750713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most widely used AVR chips, with up to 32KB flash and 2KB RAM.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46231" y="4140756"/>
            <a:ext cx="2966085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ATmega1280/2560</a:t>
            </a:r>
            <a:endParaRPr lang="en-US" sz="2287" dirty="0"/>
          </a:p>
        </p:txBody>
      </p:sp>
      <p:sp>
        <p:nvSpPr>
          <p:cNvPr id="10" name="Text 8"/>
          <p:cNvSpPr/>
          <p:nvPr/>
        </p:nvSpPr>
        <p:spPr>
          <a:xfrm>
            <a:off x="9846231" y="4750713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High-end AVRs with up to 256KB flash and 8KB RAM, used in Arduino Mega.</a:t>
            </a:r>
            <a:endParaRPr lang="en-US" sz="1944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3" y="2198370"/>
            <a:ext cx="4882515" cy="383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31625" y="664964"/>
            <a:ext cx="7453551" cy="14206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93"/>
              </a:lnSpc>
              <a:buNone/>
            </a:pPr>
            <a:r>
              <a:rPr lang="en-US" sz="447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Arduino and AVR Microcontrollers</a:t>
            </a:r>
            <a:endParaRPr lang="en-US" sz="4475" dirty="0"/>
          </a:p>
        </p:txBody>
      </p:sp>
      <p:sp>
        <p:nvSpPr>
          <p:cNvPr id="7" name="Shape 3"/>
          <p:cNvSpPr/>
          <p:nvPr/>
        </p:nvSpPr>
        <p:spPr>
          <a:xfrm>
            <a:off x="6331625" y="2719507"/>
            <a:ext cx="543401" cy="543401"/>
          </a:xfrm>
          <a:prstGeom prst="roundRect">
            <a:avLst>
              <a:gd name="adj" fmla="val 13334"/>
            </a:avLst>
          </a:prstGeom>
          <a:solidFill>
            <a:srgbClr val="1E1B4A"/>
          </a:solidFill>
          <a:ln/>
        </p:spPr>
      </p:sp>
      <p:sp>
        <p:nvSpPr>
          <p:cNvPr id="8" name="Text 4"/>
          <p:cNvSpPr/>
          <p:nvPr/>
        </p:nvSpPr>
        <p:spPr>
          <a:xfrm>
            <a:off x="6536769" y="2820710"/>
            <a:ext cx="132993" cy="3409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85"/>
              </a:lnSpc>
              <a:buNone/>
            </a:pPr>
            <a:r>
              <a:rPr lang="en-US" sz="268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85" dirty="0"/>
          </a:p>
        </p:txBody>
      </p:sp>
      <p:sp>
        <p:nvSpPr>
          <p:cNvPr id="9" name="Text 5"/>
          <p:cNvSpPr/>
          <p:nvPr/>
        </p:nvSpPr>
        <p:spPr>
          <a:xfrm>
            <a:off x="7116485" y="2719507"/>
            <a:ext cx="2841308" cy="3550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7"/>
              </a:lnSpc>
              <a:buNone/>
            </a:pPr>
            <a:r>
              <a:rPr lang="en-US" sz="223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Arduino Platform</a:t>
            </a:r>
            <a:endParaRPr lang="en-US" sz="2237" dirty="0"/>
          </a:p>
        </p:txBody>
      </p:sp>
      <p:sp>
        <p:nvSpPr>
          <p:cNvPr id="10" name="Text 6"/>
          <p:cNvSpPr/>
          <p:nvPr/>
        </p:nvSpPr>
        <p:spPr>
          <a:xfrm>
            <a:off x="7116485" y="3219450"/>
            <a:ext cx="6668691" cy="772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43"/>
              </a:lnSpc>
              <a:buNone/>
            </a:pPr>
            <a:r>
              <a:rPr lang="en-US" sz="1902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Arduino is an open-source electronics prototyping platform based on AVR microcontrollers.</a:t>
            </a:r>
            <a:endParaRPr lang="en-US" sz="1902" dirty="0"/>
          </a:p>
        </p:txBody>
      </p:sp>
      <p:sp>
        <p:nvSpPr>
          <p:cNvPr id="11" name="Shape 7"/>
          <p:cNvSpPr/>
          <p:nvPr/>
        </p:nvSpPr>
        <p:spPr>
          <a:xfrm>
            <a:off x="6331625" y="4505563"/>
            <a:ext cx="543401" cy="543401"/>
          </a:xfrm>
          <a:prstGeom prst="roundRect">
            <a:avLst>
              <a:gd name="adj" fmla="val 13334"/>
            </a:avLst>
          </a:prstGeom>
          <a:solidFill>
            <a:srgbClr val="1E1B4A"/>
          </a:solidFill>
          <a:ln/>
        </p:spPr>
      </p:sp>
      <p:sp>
        <p:nvSpPr>
          <p:cNvPr id="12" name="Text 8"/>
          <p:cNvSpPr/>
          <p:nvPr/>
        </p:nvSpPr>
        <p:spPr>
          <a:xfrm>
            <a:off x="6496883" y="4606766"/>
            <a:ext cx="212765" cy="3409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85"/>
              </a:lnSpc>
              <a:buNone/>
            </a:pPr>
            <a:r>
              <a:rPr lang="en-US" sz="268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85" dirty="0"/>
          </a:p>
        </p:txBody>
      </p:sp>
      <p:sp>
        <p:nvSpPr>
          <p:cNvPr id="13" name="Text 9"/>
          <p:cNvSpPr/>
          <p:nvPr/>
        </p:nvSpPr>
        <p:spPr>
          <a:xfrm>
            <a:off x="7116485" y="4505563"/>
            <a:ext cx="2841308" cy="3550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7"/>
              </a:lnSpc>
              <a:buNone/>
            </a:pPr>
            <a:r>
              <a:rPr lang="en-US" sz="223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Compatibility</a:t>
            </a:r>
            <a:endParaRPr lang="en-US" sz="2237" dirty="0"/>
          </a:p>
        </p:txBody>
      </p:sp>
      <p:sp>
        <p:nvSpPr>
          <p:cNvPr id="14" name="Text 10"/>
          <p:cNvSpPr/>
          <p:nvPr/>
        </p:nvSpPr>
        <p:spPr>
          <a:xfrm>
            <a:off x="7116485" y="5005507"/>
            <a:ext cx="6668691" cy="772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43"/>
              </a:lnSpc>
              <a:buNone/>
            </a:pPr>
            <a:r>
              <a:rPr lang="en-US" sz="1902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Arduino boards like the Uno and Mega use AVR chips like the ATmega328 and ATmega2560.</a:t>
            </a:r>
            <a:endParaRPr lang="en-US" sz="1902" dirty="0"/>
          </a:p>
        </p:txBody>
      </p:sp>
      <p:sp>
        <p:nvSpPr>
          <p:cNvPr id="15" name="Shape 11"/>
          <p:cNvSpPr/>
          <p:nvPr/>
        </p:nvSpPr>
        <p:spPr>
          <a:xfrm>
            <a:off x="6331625" y="6291620"/>
            <a:ext cx="543401" cy="543401"/>
          </a:xfrm>
          <a:prstGeom prst="roundRect">
            <a:avLst>
              <a:gd name="adj" fmla="val 13334"/>
            </a:avLst>
          </a:prstGeom>
          <a:solidFill>
            <a:srgbClr val="1E1B4A"/>
          </a:solidFill>
          <a:ln/>
        </p:spPr>
      </p:sp>
      <p:sp>
        <p:nvSpPr>
          <p:cNvPr id="16" name="Text 12"/>
          <p:cNvSpPr/>
          <p:nvPr/>
        </p:nvSpPr>
        <p:spPr>
          <a:xfrm>
            <a:off x="6494026" y="6392823"/>
            <a:ext cx="218599" cy="3409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85"/>
              </a:lnSpc>
              <a:buNone/>
            </a:pPr>
            <a:r>
              <a:rPr lang="en-US" sz="268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85" dirty="0"/>
          </a:p>
        </p:txBody>
      </p:sp>
      <p:sp>
        <p:nvSpPr>
          <p:cNvPr id="17" name="Text 13"/>
          <p:cNvSpPr/>
          <p:nvPr/>
        </p:nvSpPr>
        <p:spPr>
          <a:xfrm>
            <a:off x="7116485" y="6291620"/>
            <a:ext cx="2974300" cy="3550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7"/>
              </a:lnSpc>
              <a:buNone/>
            </a:pPr>
            <a:r>
              <a:rPr lang="en-US" sz="223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Easy Programming</a:t>
            </a:r>
            <a:endParaRPr lang="en-US" sz="2237" dirty="0"/>
          </a:p>
        </p:txBody>
      </p:sp>
      <p:sp>
        <p:nvSpPr>
          <p:cNvPr id="18" name="Text 14"/>
          <p:cNvSpPr/>
          <p:nvPr/>
        </p:nvSpPr>
        <p:spPr>
          <a:xfrm>
            <a:off x="7116485" y="6791563"/>
            <a:ext cx="6668691" cy="772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43"/>
              </a:lnSpc>
              <a:buNone/>
            </a:pPr>
            <a:r>
              <a:rPr lang="en-US" sz="1902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Arduino IDE simplifies AVR programming, making it accessible to hobbyists and beginners.</a:t>
            </a:r>
            <a:endParaRPr lang="en-US" sz="1902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2434590"/>
            <a:ext cx="12218670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Microcontroller Pinout and Peripherals</a:t>
            </a:r>
            <a:endParaRPr lang="en-US" sz="4574" dirty="0"/>
          </a:p>
        </p:txBody>
      </p:sp>
      <p:sp>
        <p:nvSpPr>
          <p:cNvPr id="5" name="Text 3"/>
          <p:cNvSpPr/>
          <p:nvPr/>
        </p:nvSpPr>
        <p:spPr>
          <a:xfrm>
            <a:off x="968693" y="377773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Pins and Ports</a:t>
            </a:r>
            <a:endParaRPr lang="en-US" sz="2287" dirty="0"/>
          </a:p>
        </p:txBody>
      </p:sp>
      <p:sp>
        <p:nvSpPr>
          <p:cNvPr id="6" name="Text 4"/>
          <p:cNvSpPr/>
          <p:nvPr/>
        </p:nvSpPr>
        <p:spPr>
          <a:xfrm>
            <a:off x="968693" y="4387691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AVR chips have multiple I/O ports with digital and analog pins for interfacing.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407462" y="3777734"/>
            <a:ext cx="3330893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Peripheral Interfaces</a:t>
            </a:r>
            <a:endParaRPr lang="en-US" sz="2287" dirty="0"/>
          </a:p>
        </p:txBody>
      </p:sp>
      <p:sp>
        <p:nvSpPr>
          <p:cNvPr id="8" name="Text 6"/>
          <p:cNvSpPr/>
          <p:nvPr/>
        </p:nvSpPr>
        <p:spPr>
          <a:xfrm>
            <a:off x="5407462" y="4387691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AVRs support common protocols like UART, SPI, I2C, and PWM for connectivity.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46231" y="3777734"/>
            <a:ext cx="2920484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Flexible Hardware</a:t>
            </a:r>
            <a:endParaRPr lang="en-US" sz="2287" dirty="0"/>
          </a:p>
        </p:txBody>
      </p:sp>
      <p:sp>
        <p:nvSpPr>
          <p:cNvPr id="10" name="Text 8"/>
          <p:cNvSpPr/>
          <p:nvPr/>
        </p:nvSpPr>
        <p:spPr>
          <a:xfrm>
            <a:off x="9846231" y="4387691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rich peripheral set allows AVRs to be used in a variety of embedded applications.</a:t>
            </a:r>
            <a:endParaRPr lang="en-US" sz="1944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2710815"/>
            <a:ext cx="4869061" cy="28078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865465"/>
            <a:ext cx="7415927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Analog and Digital Signal Processing</a:t>
            </a:r>
            <a:endParaRPr lang="en-US" sz="4574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687836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64037" y="3551872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Analog-to-Digital</a:t>
            </a:r>
            <a:endParaRPr lang="en-US" sz="2287" dirty="0"/>
          </a:p>
        </p:txBody>
      </p:sp>
      <p:sp>
        <p:nvSpPr>
          <p:cNvPr id="9" name="Text 4"/>
          <p:cNvSpPr/>
          <p:nvPr/>
        </p:nvSpPr>
        <p:spPr>
          <a:xfrm>
            <a:off x="864037" y="4063127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AVR ADCs convert analog signals to digital values for processing.</a:t>
            </a:r>
            <a:endParaRPr lang="en-US" sz="1944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5198745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64037" y="6062782"/>
            <a:ext cx="390644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Pulse-Width Modulation</a:t>
            </a:r>
            <a:endParaRPr lang="en-US" sz="2287" dirty="0"/>
          </a:p>
        </p:txBody>
      </p:sp>
      <p:sp>
        <p:nvSpPr>
          <p:cNvPr id="12" name="Text 6"/>
          <p:cNvSpPr/>
          <p:nvPr/>
        </p:nvSpPr>
        <p:spPr>
          <a:xfrm>
            <a:off x="864037" y="6574036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PWM outputs simulate analog voltages for driving motors, LEDs, and more.</a:t>
            </a:r>
            <a:endParaRPr lang="en-US" sz="1944" dirty="0"/>
          </a:p>
        </p:txBody>
      </p:sp>
      <p:pic>
        <p:nvPicPr>
          <p:cNvPr id="13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8693" y="4212193"/>
            <a:ext cx="781692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Digital I/O and Interrupts</a:t>
            </a:r>
            <a:endParaRPr lang="en-US" sz="4574" dirty="0"/>
          </a:p>
        </p:txBody>
      </p:sp>
      <p:sp>
        <p:nvSpPr>
          <p:cNvPr id="6" name="Shape 3"/>
          <p:cNvSpPr/>
          <p:nvPr/>
        </p:nvSpPr>
        <p:spPr>
          <a:xfrm>
            <a:off x="968693" y="5308521"/>
            <a:ext cx="4066461" cy="1794986"/>
          </a:xfrm>
          <a:prstGeom prst="roundRect">
            <a:avLst>
              <a:gd name="adj" fmla="val 4126"/>
            </a:avLst>
          </a:prstGeom>
          <a:solidFill>
            <a:srgbClr val="1E1B4A"/>
          </a:solidFill>
          <a:ln/>
        </p:spPr>
      </p:sp>
      <p:sp>
        <p:nvSpPr>
          <p:cNvPr id="7" name="Text 4"/>
          <p:cNvSpPr/>
          <p:nvPr/>
        </p:nvSpPr>
        <p:spPr>
          <a:xfrm>
            <a:off x="1215509" y="5555337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Digital Pins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1215509" y="6066592"/>
            <a:ext cx="357282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AVR I/O pins can be configured as digital inputs or outputs.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5281970" y="5308521"/>
            <a:ext cx="4066461" cy="1794986"/>
          </a:xfrm>
          <a:prstGeom prst="roundRect">
            <a:avLst>
              <a:gd name="adj" fmla="val 4126"/>
            </a:avLst>
          </a:prstGeom>
          <a:solidFill>
            <a:srgbClr val="1E1B4A"/>
          </a:solidFill>
          <a:ln/>
        </p:spPr>
      </p:sp>
      <p:sp>
        <p:nvSpPr>
          <p:cNvPr id="10" name="Text 7"/>
          <p:cNvSpPr/>
          <p:nvPr/>
        </p:nvSpPr>
        <p:spPr>
          <a:xfrm>
            <a:off x="5528786" y="5555337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Interrupt Handling</a:t>
            </a:r>
            <a:endParaRPr lang="en-US" sz="2287" dirty="0"/>
          </a:p>
        </p:txBody>
      </p:sp>
      <p:sp>
        <p:nvSpPr>
          <p:cNvPr id="11" name="Text 8"/>
          <p:cNvSpPr/>
          <p:nvPr/>
        </p:nvSpPr>
        <p:spPr>
          <a:xfrm>
            <a:off x="5528786" y="6066592"/>
            <a:ext cx="357282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External and internal interrupts allow fast response to events.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9595247" y="5308521"/>
            <a:ext cx="4066461" cy="1794986"/>
          </a:xfrm>
          <a:prstGeom prst="roundRect">
            <a:avLst>
              <a:gd name="adj" fmla="val 4126"/>
            </a:avLst>
          </a:prstGeom>
          <a:solidFill>
            <a:srgbClr val="1E1B4A"/>
          </a:solidFill>
          <a:ln/>
        </p:spPr>
      </p:sp>
      <p:sp>
        <p:nvSpPr>
          <p:cNvPr id="13" name="Text 10"/>
          <p:cNvSpPr/>
          <p:nvPr/>
        </p:nvSpPr>
        <p:spPr>
          <a:xfrm>
            <a:off x="9842063" y="5555337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Flexible Control</a:t>
            </a:r>
            <a:endParaRPr lang="en-US" sz="2287" dirty="0"/>
          </a:p>
        </p:txBody>
      </p:sp>
      <p:sp>
        <p:nvSpPr>
          <p:cNvPr id="14" name="Text 11"/>
          <p:cNvSpPr/>
          <p:nvPr/>
        </p:nvSpPr>
        <p:spPr>
          <a:xfrm>
            <a:off x="9842063" y="6066592"/>
            <a:ext cx="357282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Digital I/O and interrupts enable precise monitoring and control.</a:t>
            </a:r>
            <a:endParaRPr lang="en-US" sz="1944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73" y="2801183"/>
            <a:ext cx="4925735" cy="26271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71260" y="617101"/>
            <a:ext cx="7574280" cy="1319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193"/>
              </a:lnSpc>
              <a:buNone/>
            </a:pPr>
            <a:r>
              <a:rPr lang="en-US" sz="415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Timers and Real-Time Applications</a:t>
            </a:r>
            <a:endParaRPr lang="en-US" sz="4155" dirty="0"/>
          </a:p>
        </p:txBody>
      </p:sp>
      <p:sp>
        <p:nvSpPr>
          <p:cNvPr id="7" name="Shape 3"/>
          <p:cNvSpPr/>
          <p:nvPr/>
        </p:nvSpPr>
        <p:spPr>
          <a:xfrm>
            <a:off x="6593681" y="2272665"/>
            <a:ext cx="27980" cy="5339715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8" name="Shape 4"/>
          <p:cNvSpPr/>
          <p:nvPr/>
        </p:nvSpPr>
        <p:spPr>
          <a:xfrm>
            <a:off x="6859845" y="2763024"/>
            <a:ext cx="784860" cy="279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9" name="Shape 5"/>
          <p:cNvSpPr/>
          <p:nvPr/>
        </p:nvSpPr>
        <p:spPr>
          <a:xfrm>
            <a:off x="6355378" y="2524839"/>
            <a:ext cx="504468" cy="504468"/>
          </a:xfrm>
          <a:prstGeom prst="roundRect">
            <a:avLst>
              <a:gd name="adj" fmla="val 13336"/>
            </a:avLst>
          </a:prstGeom>
          <a:solidFill>
            <a:srgbClr val="1E1B4A"/>
          </a:solidFill>
          <a:ln/>
        </p:spPr>
      </p:sp>
      <p:sp>
        <p:nvSpPr>
          <p:cNvPr id="10" name="Text 6"/>
          <p:cNvSpPr/>
          <p:nvPr/>
        </p:nvSpPr>
        <p:spPr>
          <a:xfrm>
            <a:off x="6545878" y="2618780"/>
            <a:ext cx="123468" cy="316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3"/>
              </a:lnSpc>
              <a:buNone/>
            </a:pPr>
            <a:r>
              <a:rPr lang="en-US" sz="2493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493" dirty="0"/>
          </a:p>
        </p:txBody>
      </p:sp>
      <p:sp>
        <p:nvSpPr>
          <p:cNvPr id="11" name="Text 7"/>
          <p:cNvSpPr/>
          <p:nvPr/>
        </p:nvSpPr>
        <p:spPr>
          <a:xfrm>
            <a:off x="7840980" y="2496860"/>
            <a:ext cx="2638187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97"/>
              </a:lnSpc>
              <a:buNone/>
            </a:pPr>
            <a:r>
              <a:rPr lang="en-US" sz="207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Timer/Counter</a:t>
            </a:r>
            <a:endParaRPr lang="en-US" sz="2077" dirty="0"/>
          </a:p>
        </p:txBody>
      </p:sp>
      <p:sp>
        <p:nvSpPr>
          <p:cNvPr id="12" name="Text 8"/>
          <p:cNvSpPr/>
          <p:nvPr/>
        </p:nvSpPr>
        <p:spPr>
          <a:xfrm>
            <a:off x="7840980" y="2961203"/>
            <a:ext cx="6004560" cy="7177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25"/>
              </a:lnSpc>
              <a:buNone/>
            </a:pPr>
            <a:r>
              <a:rPr lang="en-US" sz="1766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AVR chips have multiple timer/counter modules for timing and PWM.</a:t>
            </a:r>
            <a:endParaRPr lang="en-US" sz="1766" dirty="0"/>
          </a:p>
        </p:txBody>
      </p:sp>
      <p:sp>
        <p:nvSpPr>
          <p:cNvPr id="13" name="Shape 9"/>
          <p:cNvSpPr/>
          <p:nvPr/>
        </p:nvSpPr>
        <p:spPr>
          <a:xfrm>
            <a:off x="6859845" y="4617660"/>
            <a:ext cx="784860" cy="279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4" name="Shape 10"/>
          <p:cNvSpPr/>
          <p:nvPr/>
        </p:nvSpPr>
        <p:spPr>
          <a:xfrm>
            <a:off x="6355378" y="4379476"/>
            <a:ext cx="504468" cy="504468"/>
          </a:xfrm>
          <a:prstGeom prst="roundRect">
            <a:avLst>
              <a:gd name="adj" fmla="val 13336"/>
            </a:avLst>
          </a:prstGeom>
          <a:solidFill>
            <a:srgbClr val="1E1B4A"/>
          </a:solidFill>
          <a:ln/>
        </p:spPr>
      </p:sp>
      <p:sp>
        <p:nvSpPr>
          <p:cNvPr id="15" name="Text 11"/>
          <p:cNvSpPr/>
          <p:nvPr/>
        </p:nvSpPr>
        <p:spPr>
          <a:xfrm>
            <a:off x="6508849" y="4473416"/>
            <a:ext cx="197525" cy="316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3"/>
              </a:lnSpc>
              <a:buNone/>
            </a:pPr>
            <a:r>
              <a:rPr lang="en-US" sz="2493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493" dirty="0"/>
          </a:p>
        </p:txBody>
      </p:sp>
      <p:sp>
        <p:nvSpPr>
          <p:cNvPr id="16" name="Text 12"/>
          <p:cNvSpPr/>
          <p:nvPr/>
        </p:nvSpPr>
        <p:spPr>
          <a:xfrm>
            <a:off x="7840980" y="4351496"/>
            <a:ext cx="2638187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97"/>
              </a:lnSpc>
              <a:buNone/>
            </a:pPr>
            <a:r>
              <a:rPr lang="en-US" sz="207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Clock Generation</a:t>
            </a:r>
            <a:endParaRPr lang="en-US" sz="2077" dirty="0"/>
          </a:p>
        </p:txBody>
      </p:sp>
      <p:sp>
        <p:nvSpPr>
          <p:cNvPr id="17" name="Text 13"/>
          <p:cNvSpPr/>
          <p:nvPr/>
        </p:nvSpPr>
        <p:spPr>
          <a:xfrm>
            <a:off x="7840980" y="4815840"/>
            <a:ext cx="6004560" cy="7177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25"/>
              </a:lnSpc>
              <a:buNone/>
            </a:pPr>
            <a:r>
              <a:rPr lang="en-US" sz="1766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Timers can generate accurate clock signals for real-time applications.</a:t>
            </a:r>
            <a:endParaRPr lang="en-US" sz="1766" dirty="0"/>
          </a:p>
        </p:txBody>
      </p:sp>
      <p:sp>
        <p:nvSpPr>
          <p:cNvPr id="18" name="Shape 14"/>
          <p:cNvSpPr/>
          <p:nvPr/>
        </p:nvSpPr>
        <p:spPr>
          <a:xfrm>
            <a:off x="6859845" y="6472297"/>
            <a:ext cx="784860" cy="279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9" name="Shape 15"/>
          <p:cNvSpPr/>
          <p:nvPr/>
        </p:nvSpPr>
        <p:spPr>
          <a:xfrm>
            <a:off x="6355378" y="6234113"/>
            <a:ext cx="504468" cy="504468"/>
          </a:xfrm>
          <a:prstGeom prst="roundRect">
            <a:avLst>
              <a:gd name="adj" fmla="val 13336"/>
            </a:avLst>
          </a:prstGeom>
          <a:solidFill>
            <a:srgbClr val="1E1B4A"/>
          </a:solidFill>
          <a:ln/>
        </p:spPr>
      </p:sp>
      <p:sp>
        <p:nvSpPr>
          <p:cNvPr id="20" name="Text 16"/>
          <p:cNvSpPr/>
          <p:nvPr/>
        </p:nvSpPr>
        <p:spPr>
          <a:xfrm>
            <a:off x="6506111" y="6328053"/>
            <a:ext cx="202883" cy="316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3"/>
              </a:lnSpc>
              <a:buNone/>
            </a:pPr>
            <a:r>
              <a:rPr lang="en-US" sz="2493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493" dirty="0"/>
          </a:p>
        </p:txBody>
      </p:sp>
      <p:sp>
        <p:nvSpPr>
          <p:cNvPr id="21" name="Text 17"/>
          <p:cNvSpPr/>
          <p:nvPr/>
        </p:nvSpPr>
        <p:spPr>
          <a:xfrm>
            <a:off x="7840980" y="6206133"/>
            <a:ext cx="2638187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97"/>
              </a:lnSpc>
              <a:buNone/>
            </a:pPr>
            <a:r>
              <a:rPr lang="en-US" sz="207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Scheduling</a:t>
            </a:r>
            <a:endParaRPr lang="en-US" sz="2077" dirty="0"/>
          </a:p>
        </p:txBody>
      </p:sp>
      <p:sp>
        <p:nvSpPr>
          <p:cNvPr id="22" name="Text 18"/>
          <p:cNvSpPr/>
          <p:nvPr/>
        </p:nvSpPr>
        <p:spPr>
          <a:xfrm>
            <a:off x="7840980" y="6670477"/>
            <a:ext cx="6004560" cy="7177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25"/>
              </a:lnSpc>
              <a:buNone/>
            </a:pPr>
            <a:r>
              <a:rPr lang="en-US" sz="1766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Interrupts triggered by timers enable event-driven and multi-tasking programs.</a:t>
            </a:r>
            <a:endParaRPr lang="en-US" sz="1766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2434590"/>
            <a:ext cx="10314861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Serial Communication Protocols</a:t>
            </a:r>
            <a:endParaRPr lang="en-US" sz="4574" dirty="0"/>
          </a:p>
        </p:txBody>
      </p:sp>
      <p:sp>
        <p:nvSpPr>
          <p:cNvPr id="5" name="Text 3"/>
          <p:cNvSpPr/>
          <p:nvPr/>
        </p:nvSpPr>
        <p:spPr>
          <a:xfrm>
            <a:off x="968693" y="377773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UART</a:t>
            </a:r>
            <a:endParaRPr lang="en-US" sz="2287" dirty="0"/>
          </a:p>
        </p:txBody>
      </p:sp>
      <p:sp>
        <p:nvSpPr>
          <p:cNvPr id="6" name="Text 4"/>
          <p:cNvSpPr/>
          <p:nvPr/>
        </p:nvSpPr>
        <p:spPr>
          <a:xfrm>
            <a:off x="968693" y="4387691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Serial port for asynchronous, full-duplex communication with PCs and peripherals.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407462" y="377773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SPI</a:t>
            </a:r>
            <a:endParaRPr lang="en-US" sz="2287" dirty="0"/>
          </a:p>
        </p:txBody>
      </p:sp>
      <p:sp>
        <p:nvSpPr>
          <p:cNvPr id="8" name="Text 6"/>
          <p:cNvSpPr/>
          <p:nvPr/>
        </p:nvSpPr>
        <p:spPr>
          <a:xfrm>
            <a:off x="5407462" y="4387691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Synchronous serial interface for fast, efficient, and reliable data transfer.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46231" y="377773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I2C</a:t>
            </a:r>
            <a:endParaRPr lang="en-US" sz="2287" dirty="0"/>
          </a:p>
        </p:txBody>
      </p:sp>
      <p:sp>
        <p:nvSpPr>
          <p:cNvPr id="10" name="Text 8"/>
          <p:cNvSpPr/>
          <p:nvPr/>
        </p:nvSpPr>
        <p:spPr>
          <a:xfrm>
            <a:off x="9846231" y="4387691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Two-wire serial bus for communicating with low-speed peripheral ICs.</a:t>
            </a:r>
            <a:endParaRPr lang="en-US" sz="1944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63" y="2652593"/>
            <a:ext cx="4928473" cy="29242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67331" y="941784"/>
            <a:ext cx="7499866" cy="656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67"/>
              </a:lnSpc>
              <a:buNone/>
            </a:pPr>
            <a:r>
              <a:rPr lang="en-US" sz="413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AVR Memory Architecture</a:t>
            </a:r>
            <a:endParaRPr lang="en-US" sz="4134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331" y="1932742"/>
            <a:ext cx="1115616" cy="17849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7631" y="2155865"/>
            <a:ext cx="2624971" cy="3281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84"/>
              </a:lnSpc>
              <a:buNone/>
            </a:pPr>
            <a:r>
              <a:rPr lang="en-US" sz="206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Program Memory</a:t>
            </a:r>
            <a:endParaRPr lang="en-US" sz="2067" dirty="0"/>
          </a:p>
        </p:txBody>
      </p:sp>
      <p:sp>
        <p:nvSpPr>
          <p:cNvPr id="9" name="Text 4"/>
          <p:cNvSpPr/>
          <p:nvPr/>
        </p:nvSpPr>
        <p:spPr>
          <a:xfrm>
            <a:off x="7717631" y="2617827"/>
            <a:ext cx="6131838" cy="356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11"/>
              </a:lnSpc>
              <a:buNone/>
            </a:pPr>
            <a:r>
              <a:rPr lang="en-US" sz="1757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Flash memory stores the compiled program code.</a:t>
            </a:r>
            <a:endParaRPr lang="en-US" sz="1757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331" y="3717727"/>
            <a:ext cx="1115616" cy="17849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7631" y="3940850"/>
            <a:ext cx="2624971" cy="3281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84"/>
              </a:lnSpc>
              <a:buNone/>
            </a:pPr>
            <a:r>
              <a:rPr lang="en-US" sz="206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Memory</a:t>
            </a:r>
            <a:endParaRPr lang="en-US" sz="2067" dirty="0"/>
          </a:p>
        </p:txBody>
      </p:sp>
      <p:sp>
        <p:nvSpPr>
          <p:cNvPr id="12" name="Text 6"/>
          <p:cNvSpPr/>
          <p:nvPr/>
        </p:nvSpPr>
        <p:spPr>
          <a:xfrm>
            <a:off x="7717631" y="4402812"/>
            <a:ext cx="6131838" cy="356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11"/>
              </a:lnSpc>
              <a:buNone/>
            </a:pPr>
            <a:r>
              <a:rPr lang="en-US" sz="1757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SRAM provides volatile storage for variables and data.</a:t>
            </a:r>
            <a:endParaRPr lang="en-US" sz="1757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331" y="5502712"/>
            <a:ext cx="1115616" cy="17849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17631" y="5725835"/>
            <a:ext cx="2624971" cy="3281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84"/>
              </a:lnSpc>
              <a:buNone/>
            </a:pPr>
            <a:r>
              <a:rPr lang="en-US" sz="206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EEPROM</a:t>
            </a:r>
            <a:endParaRPr lang="en-US" sz="2067" dirty="0"/>
          </a:p>
        </p:txBody>
      </p:sp>
      <p:sp>
        <p:nvSpPr>
          <p:cNvPr id="15" name="Text 8"/>
          <p:cNvSpPr/>
          <p:nvPr/>
        </p:nvSpPr>
        <p:spPr>
          <a:xfrm>
            <a:off x="7717631" y="6187797"/>
            <a:ext cx="6131838" cy="356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11"/>
              </a:lnSpc>
              <a:buNone/>
            </a:pPr>
            <a:r>
              <a:rPr lang="en-US" sz="1757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Non-volatile EEPROM retains data even when powered off.</a:t>
            </a:r>
            <a:endParaRPr lang="en-US" sz="1757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2024-07-11T07:57:33Z</dcterms:created>
  <dcterms:modified xsi:type="dcterms:W3CDTF">2024-07-11T07:57:33Z</dcterms:modified>
</cp:coreProperties>
</file>